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309" r:id="rId3"/>
    <p:sldId id="300" r:id="rId4"/>
    <p:sldId id="257" r:id="rId5"/>
    <p:sldId id="314" r:id="rId6"/>
    <p:sldId id="315" r:id="rId7"/>
    <p:sldId id="316" r:id="rId8"/>
    <p:sldId id="310" r:id="rId9"/>
    <p:sldId id="258" r:id="rId10"/>
    <p:sldId id="311" r:id="rId11"/>
    <p:sldId id="307" r:id="rId12"/>
    <p:sldId id="308" r:id="rId13"/>
    <p:sldId id="305" r:id="rId14"/>
    <p:sldId id="306" r:id="rId15"/>
    <p:sldId id="312" r:id="rId16"/>
    <p:sldId id="313" r:id="rId17"/>
    <p:sldId id="303" r:id="rId18"/>
  </p:sldIdLst>
  <p:sldSz cx="9144000" cy="6858000" type="screen4x3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720"/>
    <a:srgbClr val="D42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93" d="100"/>
          <a:sy n="93" d="100"/>
        </p:scale>
        <p:origin x="58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44C2-1089-4938-9693-B15C474ADE96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B885-DA2D-4363-AD54-AA4915CBF43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78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59090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85770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96378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50424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16003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88735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157746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7328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79188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02580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56471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D56F-212B-4909-A5C3-C18057C8CC23}" type="datetimeFigureOut">
              <a:rPr lang="pl-PL" smtClean="0"/>
              <a:pPr/>
              <a:t>29.03.2022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AFBF-B013-4D3A-93E5-A713D853CD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8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-40230" y="1474342"/>
            <a:ext cx="9036496" cy="3816424"/>
          </a:xfrm>
        </p:spPr>
        <p:txBody>
          <a:bodyPr>
            <a:noAutofit/>
          </a:bodyPr>
          <a:lstStyle/>
          <a:p>
            <a:br>
              <a:rPr lang="pl-PL" sz="7000" b="1" dirty="0">
                <a:latin typeface="Monotype Corsiva" panose="03010101010201010101" pitchFamily="66" charset="0"/>
              </a:rPr>
            </a:br>
            <a:r>
              <a:rPr lang="pl-PL" sz="7000" b="1" dirty="0">
                <a:latin typeface="Monotype Corsiva" panose="03010101010201010101" pitchFamily="66" charset="0"/>
              </a:rPr>
              <a:t>Dobra szkoła blisko Ciebie</a:t>
            </a:r>
            <a:br>
              <a:rPr lang="pl-PL" sz="7000" b="1" dirty="0">
                <a:latin typeface="Monotype Corsiva" panose="03010101010201010101" pitchFamily="66" charset="0"/>
              </a:rPr>
            </a:br>
            <a:endParaRPr lang="pl-PL" sz="7000" dirty="0">
              <a:latin typeface="Monotype Corsiva" panose="03010101010201010101" pitchFamily="66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6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21276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pl-PL" b="1" dirty="0"/>
            </a:b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ED8DC3B3-C139-401B-9F80-4E62152FE20E}"/>
              </a:ext>
            </a:extLst>
          </p:cNvPr>
          <p:cNvSpPr txBox="1">
            <a:spLocks/>
          </p:cNvSpPr>
          <p:nvPr/>
        </p:nvSpPr>
        <p:spPr>
          <a:xfrm>
            <a:off x="1439652" y="1047515"/>
            <a:ext cx="6480720" cy="21602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/>
              <a:t>Aktualne remonty i inwestycje </a:t>
            </a:r>
          </a:p>
          <a:p>
            <a:r>
              <a:rPr lang="pl-PL" sz="2800" b="1" dirty="0"/>
              <a:t>infrastruktury sportowo - edukacyjnej</a:t>
            </a:r>
            <a:endParaRPr lang="pl-PL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C761AF-5A65-4605-854E-61E70C4C48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23255"/>
            <a:ext cx="8229600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b="1" dirty="0"/>
              <a:t>Dalsza budowa kompleksu sportowego przy II Liceum Ogólnokształcącym </a:t>
            </a:r>
            <a:br>
              <a:rPr lang="pl-PL" sz="1800" b="1" dirty="0"/>
            </a:br>
            <a:r>
              <a:rPr lang="pl-PL" sz="1800" b="1" dirty="0"/>
              <a:t>w Chrzanowie – zakończenie robót zaplanowano na czerwiec 2022 roku</a:t>
            </a:r>
          </a:p>
          <a:p>
            <a:r>
              <a:rPr lang="pl-PL" sz="1800" dirty="0"/>
              <a:t>Koszt inwestycji – 2,9 mln zł</a:t>
            </a:r>
          </a:p>
          <a:p>
            <a:pPr marL="0" indent="0">
              <a:lnSpc>
                <a:spcPct val="90000"/>
              </a:lnSpc>
              <a:buNone/>
            </a:pPr>
            <a:endParaRPr lang="pl-PL" sz="1800" dirty="0"/>
          </a:p>
          <a:p>
            <a:pPr marL="0" indent="0" algn="ctr">
              <a:buNone/>
            </a:pPr>
            <a:r>
              <a:rPr lang="pl-PL" sz="1800" b="1" dirty="0"/>
              <a:t>Budowa boiska wielofunkcyjnego przy Zespole Szkół Technicznych </a:t>
            </a:r>
            <a:br>
              <a:rPr lang="pl-PL" sz="1800" b="1" dirty="0"/>
            </a:br>
            <a:r>
              <a:rPr lang="pl-PL" sz="1800" b="1" dirty="0" err="1"/>
              <a:t>Fablok</a:t>
            </a:r>
            <a:r>
              <a:rPr lang="pl-PL" sz="1800" b="1" dirty="0"/>
              <a:t> w Chrzanowie</a:t>
            </a:r>
          </a:p>
          <a:p>
            <a:r>
              <a:rPr lang="pl-PL" sz="1800" dirty="0"/>
              <a:t>Koszt inwestycji – 2,4 mln zł</a:t>
            </a:r>
          </a:p>
          <a:p>
            <a:pPr marL="0" indent="0">
              <a:buNone/>
            </a:pPr>
            <a:endParaRPr lang="pl-PL" sz="1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pl-PL" sz="1800" b="1" dirty="0"/>
              <a:t>Remont i przebudowa pomieszczeń w nowej części budynku w I Liceum Ogólnokształcącym w Chrzanowie – w trakcie postępowania o udzielenie zamówienia. Ponadto w planach jest druga pracownia komputerowa </a:t>
            </a:r>
          </a:p>
          <a:p>
            <a:r>
              <a:rPr lang="pl-PL" sz="1800" dirty="0"/>
              <a:t>Koszt inwestycji – 1,2 mln zł</a:t>
            </a:r>
          </a:p>
          <a:p>
            <a:pPr marL="609600" indent="-609600">
              <a:lnSpc>
                <a:spcPct val="90000"/>
              </a:lnSpc>
            </a:pPr>
            <a:endParaRPr lang="pl-PL" sz="1800" dirty="0"/>
          </a:p>
          <a:p>
            <a:pPr marL="609600" indent="-609600">
              <a:lnSpc>
                <a:spcPct val="90000"/>
              </a:lnSpc>
            </a:pPr>
            <a:endParaRPr lang="pl-PL" sz="1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1800" dirty="0"/>
          </a:p>
          <a:p>
            <a:pPr marL="609600" indent="-609600">
              <a:lnSpc>
                <a:spcPct val="90000"/>
              </a:lnSpc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85663479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21276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pl-PL" b="1" dirty="0"/>
            </a:b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09A7373-50F2-428E-A652-4FE1F3CC6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55" y="1543924"/>
            <a:ext cx="6702490" cy="3770151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2F66CC8D-7CE1-4F26-9C61-9ABABA432775}"/>
              </a:ext>
            </a:extLst>
          </p:cNvPr>
          <p:cNvSpPr/>
          <p:nvPr/>
        </p:nvSpPr>
        <p:spPr>
          <a:xfrm>
            <a:off x="1115616" y="5445224"/>
            <a:ext cx="6702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Wizualizacja kompleksu sportowego przy II Liceum Ogólnokształcącym w Chrzanowie </a:t>
            </a:r>
          </a:p>
        </p:txBody>
      </p:sp>
    </p:spTree>
    <p:extLst>
      <p:ext uri="{BB962C8B-B14F-4D97-AF65-F5344CB8AC3E}">
        <p14:creationId xmlns:p14="http://schemas.microsoft.com/office/powerpoint/2010/main" val="129291626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21276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pl-PL" b="1" dirty="0"/>
            </a:b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9FD836A-C186-4C1F-99CD-36B34BC1B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6777"/>
            <a:ext cx="6768752" cy="384444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0576BC3-CCD4-4152-9FBD-A1A306B732EE}"/>
              </a:ext>
            </a:extLst>
          </p:cNvPr>
          <p:cNvSpPr/>
          <p:nvPr/>
        </p:nvSpPr>
        <p:spPr>
          <a:xfrm>
            <a:off x="1043608" y="5445224"/>
            <a:ext cx="5698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Wizualizacja boiska wielofunkcyjnego przy Zespole Szkół Technicznych </a:t>
            </a:r>
            <a:r>
              <a:rPr lang="pl-PL" b="1" dirty="0" err="1"/>
              <a:t>Fablok</a:t>
            </a:r>
            <a:r>
              <a:rPr lang="pl-PL" b="1" dirty="0"/>
              <a:t> w Chrzanowie</a:t>
            </a:r>
          </a:p>
        </p:txBody>
      </p:sp>
    </p:spTree>
    <p:extLst>
      <p:ext uri="{BB962C8B-B14F-4D97-AF65-F5344CB8AC3E}">
        <p14:creationId xmlns:p14="http://schemas.microsoft.com/office/powerpoint/2010/main" val="95700004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21276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pl-PL" b="1" dirty="0"/>
            </a:b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ED8DC3B3-C139-401B-9F80-4E62152FE20E}"/>
              </a:ext>
            </a:extLst>
          </p:cNvPr>
          <p:cNvSpPr txBox="1">
            <a:spLocks/>
          </p:cNvSpPr>
          <p:nvPr/>
        </p:nvSpPr>
        <p:spPr>
          <a:xfrm>
            <a:off x="1439652" y="908720"/>
            <a:ext cx="6480720" cy="21602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/>
              <a:t>Aktualne remonty i inwestycje </a:t>
            </a:r>
          </a:p>
          <a:p>
            <a:r>
              <a:rPr lang="pl-PL" sz="2800" b="1" dirty="0"/>
              <a:t>infrastruktury sportowo - edukacyjnej</a:t>
            </a:r>
            <a:endParaRPr lang="pl-PL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C761AF-5A65-4605-854E-61E70C4C48B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29600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700" b="1" dirty="0"/>
              <a:t>Remont pomieszczeń w Zespole Szkół Ekonomiczno-Chemicznych w Trzebini – </a:t>
            </a:r>
            <a:br>
              <a:rPr lang="pl-PL" sz="1700" b="1" dirty="0"/>
            </a:br>
            <a:r>
              <a:rPr lang="pl-PL" sz="1700" b="1" dirty="0"/>
              <a:t>w trakcie wykonywania dokumentacji. Ponadto trwa adaptacja sali lekcyjnej na potrzeby pracowni komputerowej</a:t>
            </a:r>
          </a:p>
          <a:p>
            <a:pPr>
              <a:lnSpc>
                <a:spcPct val="90000"/>
              </a:lnSpc>
            </a:pPr>
            <a:r>
              <a:rPr lang="pl-PL" sz="1700" dirty="0"/>
              <a:t>Koszt inwestycji – 152 </a:t>
            </a:r>
            <a:r>
              <a:rPr lang="pl-PL" sz="1700" dirty="0" err="1"/>
              <a:t>tys</a:t>
            </a:r>
            <a:r>
              <a:rPr lang="pl-PL" sz="1700" dirty="0"/>
              <a:t> zł</a:t>
            </a:r>
          </a:p>
          <a:p>
            <a:pPr marL="0" indent="0">
              <a:lnSpc>
                <a:spcPct val="90000"/>
              </a:lnSpc>
              <a:buNone/>
            </a:pPr>
            <a:endParaRPr lang="pl-PL" sz="1700" dirty="0"/>
          </a:p>
          <a:p>
            <a:pPr marL="0" indent="0" algn="ctr">
              <a:buNone/>
            </a:pPr>
            <a:r>
              <a:rPr lang="pl-PL" sz="1700" b="1" dirty="0"/>
              <a:t>Budowa boiska wielofunkcyjnego przy Zespole Szkół Techniczno-Usługowych </a:t>
            </a:r>
            <a:br>
              <a:rPr lang="pl-PL" sz="1700" b="1" dirty="0"/>
            </a:br>
            <a:r>
              <a:rPr lang="pl-PL" sz="1700" b="1" dirty="0"/>
              <a:t>w Trzebini – wyłoniono wykonawcę dokumentacji projektowej</a:t>
            </a:r>
          </a:p>
          <a:p>
            <a:r>
              <a:rPr lang="pl-PL" sz="1700" dirty="0"/>
              <a:t>Koszt dokumentacji – ponad 21 </a:t>
            </a:r>
            <a:r>
              <a:rPr lang="pl-PL" sz="1700" dirty="0" err="1"/>
              <a:t>tys</a:t>
            </a:r>
            <a:r>
              <a:rPr lang="pl-PL" sz="1700" dirty="0"/>
              <a:t> zł</a:t>
            </a:r>
            <a:endParaRPr lang="pl-PL" sz="1700" b="1" dirty="0"/>
          </a:p>
          <a:p>
            <a:pPr marL="0" indent="0">
              <a:buNone/>
            </a:pPr>
            <a:endParaRPr lang="pl-PL" sz="1700" dirty="0"/>
          </a:p>
          <a:p>
            <a:pPr marL="0" indent="0" algn="ctr">
              <a:buNone/>
            </a:pPr>
            <a:r>
              <a:rPr lang="pl-PL" sz="1700" b="1" dirty="0"/>
              <a:t>Remont w Powiatowym Centrum Kształcenia Ustawicznego w Chrzanowie </a:t>
            </a:r>
          </a:p>
          <a:p>
            <a:r>
              <a:rPr lang="pl-PL" sz="1700" dirty="0"/>
              <a:t>Koszt inwestycji – 108 </a:t>
            </a:r>
            <a:r>
              <a:rPr lang="pl-PL" sz="1700" dirty="0" err="1"/>
              <a:t>tys</a:t>
            </a:r>
            <a:r>
              <a:rPr lang="pl-PL" sz="1700" dirty="0"/>
              <a:t> zł</a:t>
            </a:r>
          </a:p>
          <a:p>
            <a:pPr marL="609600" indent="-609600">
              <a:lnSpc>
                <a:spcPct val="90000"/>
              </a:lnSpc>
            </a:pPr>
            <a:endParaRPr lang="pl-PL" sz="1700" dirty="0"/>
          </a:p>
          <a:p>
            <a:pPr marL="0" indent="0" algn="ctr">
              <a:buNone/>
            </a:pPr>
            <a:r>
              <a:rPr lang="pl-PL" sz="1700" b="1" dirty="0"/>
              <a:t>Remont korytarza i klatki schodowej w Zespole Szkół w Libiążu</a:t>
            </a:r>
          </a:p>
          <a:p>
            <a:r>
              <a:rPr lang="pl-PL" sz="1700" dirty="0"/>
              <a:t>Koszt inwestycji – 87 </a:t>
            </a:r>
            <a:r>
              <a:rPr lang="pl-PL" sz="1700" dirty="0" err="1"/>
              <a:t>tys</a:t>
            </a:r>
            <a:r>
              <a:rPr lang="pl-PL" sz="1700" dirty="0"/>
              <a:t> zł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1700" dirty="0"/>
          </a:p>
          <a:p>
            <a:pPr marL="609600" indent="-609600">
              <a:lnSpc>
                <a:spcPct val="90000"/>
              </a:lnSpc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154826429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21276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pl-PL" b="1" dirty="0"/>
            </a:b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ED8DC3B3-C139-401B-9F80-4E62152FE20E}"/>
              </a:ext>
            </a:extLst>
          </p:cNvPr>
          <p:cNvSpPr txBox="1">
            <a:spLocks/>
          </p:cNvSpPr>
          <p:nvPr/>
        </p:nvSpPr>
        <p:spPr>
          <a:xfrm>
            <a:off x="1331640" y="1195046"/>
            <a:ext cx="6480720" cy="21602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/>
              <a:t>Wyrównywanie szans edukacyjnych</a:t>
            </a:r>
            <a:endParaRPr lang="pl-PL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C761AF-5A65-4605-854E-61E70C4C48B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275166"/>
            <a:ext cx="8754144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1900" dirty="0"/>
              <a:t>Powiat Chrzanowski w ramach programu wyrównywania szans edukacyjnych zapewnia częściową </a:t>
            </a:r>
            <a:r>
              <a:rPr lang="pl-PL" sz="1900" b="1" dirty="0"/>
              <a:t>refundację kosztów zakupu biletów miesięcznych powyżej kwoty 60 zł </a:t>
            </a:r>
            <a:r>
              <a:rPr lang="pl-PL" sz="1900" dirty="0"/>
              <a:t>na środki komunikacji publicznej uczniom szkół ponadpodstawowych.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900" dirty="0"/>
          </a:p>
          <a:p>
            <a:pPr>
              <a:lnSpc>
                <a:spcPct val="90000"/>
              </a:lnSpc>
            </a:pPr>
            <a:r>
              <a:rPr lang="pl-PL" sz="1900" dirty="0"/>
              <a:t>Powiat Chrzanowski przyznaje również najzdolniejszym uczniom </a:t>
            </a:r>
            <a:r>
              <a:rPr lang="pl-PL" sz="1900" b="1" dirty="0"/>
              <a:t>gratyfikacje</a:t>
            </a:r>
            <a:r>
              <a:rPr lang="pl-PL" sz="1900" dirty="0"/>
              <a:t>  </a:t>
            </a:r>
            <a:br>
              <a:rPr lang="pl-PL" sz="1900" dirty="0"/>
            </a:br>
            <a:r>
              <a:rPr lang="pl-PL" sz="1900" dirty="0"/>
              <a:t>w postaci: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 dirty="0"/>
              <a:t>       - </a:t>
            </a:r>
            <a:r>
              <a:rPr lang="pl-PL" sz="1900" b="1" dirty="0"/>
              <a:t>stypendiów</a:t>
            </a:r>
            <a:r>
              <a:rPr lang="pl-PL" sz="1900" dirty="0"/>
              <a:t> Powiatu Chrzanowskiego za osiągnięcia w nauce,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 dirty="0"/>
              <a:t>       - </a:t>
            </a:r>
            <a:r>
              <a:rPr lang="pl-PL" sz="1900" b="1" dirty="0"/>
              <a:t>nagród Starosty Chrzanowskiego </a:t>
            </a:r>
            <a:r>
              <a:rPr lang="pl-PL" sz="1900" dirty="0"/>
              <a:t>za najlepsze wyniki w nauce, szczególne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 dirty="0"/>
              <a:t>         osiągnięcia artystyczne, wybitne osiągnięcia sportowe i za szczególne osiągnięcia  </a:t>
            </a:r>
            <a:br>
              <a:rPr lang="pl-PL" sz="1900" dirty="0"/>
            </a:br>
            <a:r>
              <a:rPr lang="pl-PL" sz="1900" dirty="0"/>
              <a:t>         związane z kształceniem zawodowym.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900" dirty="0"/>
          </a:p>
          <a:p>
            <a:pPr marL="0" indent="0">
              <a:lnSpc>
                <a:spcPct val="90000"/>
              </a:lnSpc>
              <a:buNone/>
            </a:pPr>
            <a:endParaRPr lang="pl-PL" sz="1900" dirty="0"/>
          </a:p>
          <a:p>
            <a:pPr marL="0" indent="0">
              <a:lnSpc>
                <a:spcPct val="90000"/>
              </a:lnSpc>
              <a:buNone/>
            </a:pPr>
            <a:endParaRPr lang="pl-PL" sz="1900" dirty="0"/>
          </a:p>
          <a:p>
            <a:pPr marL="0" indent="0">
              <a:lnSpc>
                <a:spcPct val="90000"/>
              </a:lnSpc>
              <a:buNone/>
            </a:pPr>
            <a:endParaRPr lang="pl-PL" sz="1900" dirty="0"/>
          </a:p>
          <a:p>
            <a:pPr marL="0" indent="0">
              <a:lnSpc>
                <a:spcPct val="90000"/>
              </a:lnSpc>
              <a:buNone/>
            </a:pPr>
            <a:endParaRPr lang="pl-PL" sz="1900" dirty="0"/>
          </a:p>
          <a:p>
            <a:pPr marL="0" indent="0">
              <a:lnSpc>
                <a:spcPct val="90000"/>
              </a:lnSpc>
              <a:buNone/>
            </a:pPr>
            <a:endParaRPr lang="pl-PL" sz="1900" dirty="0"/>
          </a:p>
          <a:p>
            <a:pPr marL="0" indent="0">
              <a:lnSpc>
                <a:spcPct val="90000"/>
              </a:lnSpc>
              <a:buNone/>
            </a:pPr>
            <a:endParaRPr lang="pl-PL" sz="19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1900" dirty="0"/>
          </a:p>
          <a:p>
            <a:pPr marL="609600" indent="-609600">
              <a:lnSpc>
                <a:spcPct val="90000"/>
              </a:lnSpc>
            </a:pP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417241691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21276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pl-PL" b="1" dirty="0"/>
            </a:b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ED8DC3B3-C139-401B-9F80-4E62152FE20E}"/>
              </a:ext>
            </a:extLst>
          </p:cNvPr>
          <p:cNvSpPr txBox="1">
            <a:spLocks/>
          </p:cNvSpPr>
          <p:nvPr/>
        </p:nvSpPr>
        <p:spPr>
          <a:xfrm>
            <a:off x="1331640" y="1195046"/>
            <a:ext cx="6480720" cy="21602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/>
              <a:t>Realizowane Programy krajowe </a:t>
            </a:r>
            <a:br>
              <a:rPr lang="pl-PL" sz="2800" b="1" dirty="0"/>
            </a:br>
            <a:r>
              <a:rPr lang="pl-PL" sz="2800" b="1" dirty="0"/>
              <a:t>i Projekty Unijne</a:t>
            </a:r>
            <a:endParaRPr lang="pl-PL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C761AF-5A65-4605-854E-61E70C4C48B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406931"/>
            <a:ext cx="8754144" cy="49789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2200" dirty="0"/>
              <a:t>Małopolska Chmura Edukacyjna w I </a:t>
            </a:r>
            <a:r>
              <a:rPr lang="pl-PL" sz="2200" dirty="0" err="1"/>
              <a:t>i</a:t>
            </a:r>
            <a:r>
              <a:rPr lang="pl-PL" sz="2200" dirty="0"/>
              <a:t> II Liceum Ogólnokształcącym </a:t>
            </a:r>
            <a:br>
              <a:rPr lang="pl-PL" sz="2200" dirty="0"/>
            </a:br>
            <a:r>
              <a:rPr lang="pl-PL" sz="2200" dirty="0"/>
              <a:t>w Chrzanowie,</a:t>
            </a:r>
          </a:p>
          <a:p>
            <a:pPr>
              <a:lnSpc>
                <a:spcPct val="90000"/>
              </a:lnSpc>
            </a:pPr>
            <a:r>
              <a:rPr lang="pl-PL" sz="2200" dirty="0"/>
              <a:t>Poprawa edukacji zawodowej w PCE w Chrzanowie i ZS w Libiążu poprzez rozwój CKZ i oferty kształcenia zawodowego,</a:t>
            </a:r>
          </a:p>
          <a:p>
            <a:pPr>
              <a:lnSpc>
                <a:spcPct val="90000"/>
              </a:lnSpc>
            </a:pPr>
            <a:r>
              <a:rPr lang="pl-PL" sz="2200" dirty="0"/>
              <a:t>Program „Poznaj Polskę”,</a:t>
            </a:r>
          </a:p>
          <a:p>
            <a:r>
              <a:rPr lang="pl-PL" sz="2200" dirty="0"/>
              <a:t>Narodowy Program Rozwoju Czytelnictwa 2.0. na lata 2021-2025,</a:t>
            </a:r>
          </a:p>
          <a:p>
            <a:r>
              <a:rPr lang="pl-PL" sz="2200" dirty="0"/>
              <a:t>Program Szkolny Klub Sportowy,</a:t>
            </a:r>
          </a:p>
          <a:p>
            <a:r>
              <a:rPr lang="pl-PL" sz="2200" dirty="0"/>
              <a:t>Program Modernizacja kształcenia zawodowego w Małopolsce II,</a:t>
            </a:r>
          </a:p>
          <a:p>
            <a:r>
              <a:rPr lang="pl-PL" sz="2200" dirty="0"/>
              <a:t>Program Erasmus+.</a:t>
            </a:r>
          </a:p>
          <a:p>
            <a:endParaRPr lang="pl-PL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066411167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21276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pl-PL" b="1" dirty="0"/>
            </a:b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ED8DC3B3-C139-401B-9F80-4E62152FE20E}"/>
              </a:ext>
            </a:extLst>
          </p:cNvPr>
          <p:cNvSpPr txBox="1">
            <a:spLocks/>
          </p:cNvSpPr>
          <p:nvPr/>
        </p:nvSpPr>
        <p:spPr>
          <a:xfrm>
            <a:off x="1331640" y="1195046"/>
            <a:ext cx="6480720" cy="21602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000" b="1" dirty="0"/>
              <a:t>Dni otwarte szkół:</a:t>
            </a:r>
            <a:endParaRPr lang="pl-PL" sz="30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C761AF-5A65-4605-854E-61E70C4C48B5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406931"/>
            <a:ext cx="8754144" cy="49789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l-PL" sz="2200" dirty="0"/>
              <a:t>I Liceum Ogólnokształcące w Chrzanowie - </a:t>
            </a:r>
            <a:r>
              <a:rPr lang="pl-PL" sz="2200" b="1" dirty="0"/>
              <a:t>27 maja 2022 r.</a:t>
            </a:r>
          </a:p>
          <a:p>
            <a:pPr>
              <a:lnSpc>
                <a:spcPct val="90000"/>
              </a:lnSpc>
            </a:pPr>
            <a:r>
              <a:rPr lang="pl-PL" sz="2200" dirty="0"/>
              <a:t>II Liceum Ogólnokształcące w Chrzanowie - </a:t>
            </a:r>
            <a:r>
              <a:rPr lang="pl-PL" sz="2200" b="1" dirty="0"/>
              <a:t>1 kwietnia 2022 r.</a:t>
            </a:r>
          </a:p>
          <a:p>
            <a:pPr>
              <a:lnSpc>
                <a:spcPct val="90000"/>
              </a:lnSpc>
            </a:pPr>
            <a:r>
              <a:rPr lang="pl-PL" sz="2200" dirty="0"/>
              <a:t>Zespół Szkół Technicznych "FABLOK" w Chrzanowie - </a:t>
            </a:r>
            <a:r>
              <a:rPr lang="pl-PL" sz="2200" b="1" dirty="0"/>
              <a:t>8 kwietnia </a:t>
            </a:r>
            <a:br>
              <a:rPr lang="pl-PL" sz="2200" dirty="0"/>
            </a:br>
            <a:r>
              <a:rPr lang="pl-PL" sz="2200" dirty="0"/>
              <a:t>i </a:t>
            </a:r>
            <a:r>
              <a:rPr lang="pl-PL" sz="2200" b="1" dirty="0"/>
              <a:t>1 czerwca 2022 r</a:t>
            </a:r>
            <a:r>
              <a:rPr lang="pl-PL" sz="2200" dirty="0"/>
              <a:t>.</a:t>
            </a:r>
          </a:p>
          <a:p>
            <a:pPr>
              <a:lnSpc>
                <a:spcPct val="90000"/>
              </a:lnSpc>
            </a:pPr>
            <a:r>
              <a:rPr lang="pl-PL" sz="2200" dirty="0"/>
              <a:t>Zespół Szkół </a:t>
            </a:r>
            <a:r>
              <a:rPr lang="pl-PL" sz="2200" dirty="0" err="1"/>
              <a:t>Ekonomiczno</a:t>
            </a:r>
            <a:r>
              <a:rPr lang="pl-PL" sz="2200" dirty="0"/>
              <a:t> - Chemicznych w Trzebini - </a:t>
            </a:r>
            <a:r>
              <a:rPr lang="pl-PL" sz="2200" b="1" dirty="0"/>
              <a:t>1 kwietnia 2022 r.</a:t>
            </a:r>
          </a:p>
          <a:p>
            <a:pPr>
              <a:lnSpc>
                <a:spcPct val="90000"/>
              </a:lnSpc>
            </a:pPr>
            <a:r>
              <a:rPr lang="pl-PL" sz="2200" dirty="0"/>
              <a:t>Zespół Szkół w Libiążu - </a:t>
            </a:r>
            <a:r>
              <a:rPr lang="pl-PL" sz="2200" b="1" dirty="0"/>
              <a:t>31 marca 2022 r.</a:t>
            </a:r>
          </a:p>
          <a:p>
            <a:pPr>
              <a:lnSpc>
                <a:spcPct val="90000"/>
              </a:lnSpc>
            </a:pPr>
            <a:r>
              <a:rPr lang="pl-PL" sz="2200" dirty="0"/>
              <a:t>Specjalny Ośrodek </a:t>
            </a:r>
            <a:r>
              <a:rPr lang="pl-PL" sz="2200" dirty="0" err="1"/>
              <a:t>Szkolno</a:t>
            </a:r>
            <a:r>
              <a:rPr lang="pl-PL" sz="2200" dirty="0"/>
              <a:t> - Wychowawczy w Chrzanowie – </a:t>
            </a:r>
            <a:br>
              <a:rPr lang="pl-PL" sz="2200" dirty="0"/>
            </a:br>
            <a:r>
              <a:rPr lang="pl-PL" sz="2200" b="1" dirty="0"/>
              <a:t>28 kwietnia 2022 r.</a:t>
            </a:r>
          </a:p>
          <a:p>
            <a:pPr>
              <a:lnSpc>
                <a:spcPct val="90000"/>
              </a:lnSpc>
            </a:pPr>
            <a:endParaRPr lang="pl-PL" sz="2200" dirty="0"/>
          </a:p>
          <a:p>
            <a:pPr>
              <a:lnSpc>
                <a:spcPct val="90000"/>
              </a:lnSpc>
            </a:pPr>
            <a:endParaRPr lang="pl-PL" sz="2200" dirty="0"/>
          </a:p>
          <a:p>
            <a:pPr>
              <a:lnSpc>
                <a:spcPct val="90000"/>
              </a:lnSpc>
            </a:pPr>
            <a:endParaRPr lang="pl-PL" sz="2200" dirty="0"/>
          </a:p>
          <a:p>
            <a:pPr>
              <a:lnSpc>
                <a:spcPct val="90000"/>
              </a:lnSpc>
            </a:pPr>
            <a:endParaRPr lang="pl-PL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2810179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/>
              <a:t>Dziękuję za uwagę.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12976"/>
            <a:ext cx="1541052" cy="18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4890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3816424"/>
          </a:xfrm>
        </p:spPr>
        <p:txBody>
          <a:bodyPr>
            <a:normAutofit/>
          </a:bodyPr>
          <a:lstStyle/>
          <a:p>
            <a:br>
              <a:rPr lang="pl-PL" sz="3600" b="1" dirty="0"/>
            </a:br>
            <a:br>
              <a:rPr lang="pl-PL" sz="3600" b="1" dirty="0"/>
            </a:br>
            <a:r>
              <a:rPr lang="pl-PL" sz="4000" b="1" dirty="0"/>
              <a:t>Szkoły i Placówki prowadzone </a:t>
            </a:r>
            <a:br>
              <a:rPr lang="pl-PL" sz="4000" b="1" dirty="0"/>
            </a:br>
            <a:r>
              <a:rPr lang="pl-PL" sz="4000" b="1" dirty="0"/>
              <a:t>przez Powiat Chrzanowski</a:t>
            </a:r>
            <a:br>
              <a:rPr lang="pl-PL" sz="3600" b="1" dirty="0"/>
            </a:br>
            <a:endParaRPr lang="pl-PL" sz="3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4099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12565"/>
            <a:ext cx="8568952" cy="514543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I Liceum Ogólnokształcące im. Stanisława Staszica w Chrzanowie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II Liceum Ogólnokształcące im. Krzysztofa Kamila Baczyńskiego w Chrzanowie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Liceum Ogólnokształcące dla Dorosłych w Chrzanowie 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Zespół Szkół Technicznych „FABLOK” w Chrzanowie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Zespół Szkół </a:t>
            </a:r>
            <a:r>
              <a:rPr lang="pl-PL" sz="2000" dirty="0" err="1"/>
              <a:t>Ekonomiczno</a:t>
            </a:r>
            <a:r>
              <a:rPr lang="pl-PL" sz="2000" dirty="0"/>
              <a:t> – Chemicznych w Trzebini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Zespół Szkół </a:t>
            </a:r>
            <a:r>
              <a:rPr lang="pl-PL" sz="2000" dirty="0" err="1"/>
              <a:t>Techniczno</a:t>
            </a:r>
            <a:r>
              <a:rPr lang="pl-PL" sz="2000" dirty="0"/>
              <a:t> – Usługowych w Trzebini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Zespół Szkół w Libiążu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Specjalny Ośrodek </a:t>
            </a:r>
            <a:r>
              <a:rPr lang="pl-PL" sz="2000" dirty="0" err="1"/>
              <a:t>Szkolno</a:t>
            </a:r>
            <a:r>
              <a:rPr lang="pl-PL" sz="2000" dirty="0"/>
              <a:t> – Wychowawczy w Chrzanowie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Powiatowe Centrum Kształcenia Ustawicznego w Chrzanowie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Poradnia </a:t>
            </a:r>
            <a:r>
              <a:rPr lang="pl-PL" sz="2000" dirty="0" err="1"/>
              <a:t>Psychologiczno</a:t>
            </a:r>
            <a:r>
              <a:rPr lang="pl-PL" sz="2000" dirty="0"/>
              <a:t> – Pedagogiczna w Chrzanowie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Powiatowy Międzyszkolny Ośrodek Sportowy w Chrzanowie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Powiatowy Młodzieżowy Dom Kultury w Trzebini</a:t>
            </a:r>
          </a:p>
          <a:p>
            <a:pPr marL="0" indent="0">
              <a:lnSpc>
                <a:spcPct val="90000"/>
              </a:lnSpc>
              <a:buNone/>
            </a:pP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397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021" y="1088740"/>
            <a:ext cx="7435957" cy="4680520"/>
          </a:xfrm>
        </p:spPr>
        <p:txBody>
          <a:bodyPr>
            <a:normAutofit/>
          </a:bodyPr>
          <a:lstStyle/>
          <a:p>
            <a:r>
              <a:rPr lang="pl-PL" sz="3500" b="1" dirty="0"/>
              <a:t>Szkoły prowadzone przez Powiat Chrzanowski oferują uczniom </a:t>
            </a:r>
            <a:br>
              <a:rPr lang="pl-PL" sz="3500" b="1" dirty="0"/>
            </a:br>
            <a:r>
              <a:rPr lang="pl-PL" sz="3500" b="1" dirty="0"/>
              <a:t>szkół podstawowych</a:t>
            </a:r>
            <a:br>
              <a:rPr lang="pl-PL" sz="3500" b="1" dirty="0"/>
            </a:br>
            <a:r>
              <a:rPr lang="pl-PL" sz="3500" b="1" dirty="0"/>
              <a:t>ponad 70 kierunków kształcenia</a:t>
            </a:r>
            <a:endParaRPr lang="pl-PL" sz="35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7997" y="2204864"/>
            <a:ext cx="8229600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73129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021" y="1088740"/>
            <a:ext cx="7435957" cy="4680520"/>
          </a:xfrm>
        </p:spPr>
        <p:txBody>
          <a:bodyPr>
            <a:normAutofit/>
          </a:bodyPr>
          <a:lstStyle/>
          <a:p>
            <a:pPr algn="l"/>
            <a:br>
              <a:rPr lang="pl-PL" sz="3500" b="1" dirty="0"/>
            </a:br>
            <a:br>
              <a:rPr lang="pl-PL" sz="3500" b="1" dirty="0"/>
            </a:br>
            <a:r>
              <a:rPr lang="pl-PL" sz="2000" dirty="0"/>
              <a:t>- piłki siatkowej dziewcząt,</a:t>
            </a:r>
            <a:br>
              <a:rPr lang="pl-PL" sz="2000" dirty="0"/>
            </a:br>
            <a:r>
              <a:rPr lang="pl-PL" sz="2000" dirty="0"/>
              <a:t>- piłki ręcznej chłopców,</a:t>
            </a:r>
            <a:br>
              <a:rPr lang="pl-PL" sz="2000" dirty="0"/>
            </a:br>
            <a:r>
              <a:rPr lang="pl-PL" sz="2000" dirty="0"/>
              <a:t>- akrobatyki.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7997" y="2204864"/>
            <a:ext cx="8229600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C85089E-D78F-41C2-B94C-FF0A5ABC8915}"/>
              </a:ext>
            </a:extLst>
          </p:cNvPr>
          <p:cNvSpPr txBox="1"/>
          <p:nvPr/>
        </p:nvSpPr>
        <p:spPr>
          <a:xfrm>
            <a:off x="1844484" y="1556792"/>
            <a:ext cx="58238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dirty="0"/>
              <a:t>Powiatowy Międzyszkolny Ośrodek Sportowy w Chrzanowie – sekcje: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15931032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021" y="1434427"/>
            <a:ext cx="7435957" cy="4680520"/>
          </a:xfrm>
        </p:spPr>
        <p:txBody>
          <a:bodyPr>
            <a:normAutofit/>
          </a:bodyPr>
          <a:lstStyle/>
          <a:p>
            <a:pPr algn="l"/>
            <a:br>
              <a:rPr lang="pl-PL" sz="3500" b="1" dirty="0"/>
            </a:br>
            <a:br>
              <a:rPr lang="pl-PL" sz="3500" b="1" dirty="0"/>
            </a:br>
            <a:r>
              <a:rPr lang="pl-PL" sz="2000" dirty="0"/>
              <a:t>- muzyczna,</a:t>
            </a:r>
            <a:br>
              <a:rPr lang="pl-PL" sz="2000" dirty="0"/>
            </a:br>
            <a:r>
              <a:rPr lang="pl-PL" sz="2000" dirty="0"/>
              <a:t>- plastyczna,</a:t>
            </a:r>
            <a:br>
              <a:rPr lang="pl-PL" sz="2000" dirty="0"/>
            </a:br>
            <a:r>
              <a:rPr lang="pl-PL" sz="2000" dirty="0"/>
              <a:t>- rękodzieła artystycznego,</a:t>
            </a:r>
            <a:br>
              <a:rPr lang="pl-PL" sz="2000" dirty="0"/>
            </a:br>
            <a:r>
              <a:rPr lang="pl-PL" sz="2000" dirty="0"/>
              <a:t>- teatralna,</a:t>
            </a:r>
            <a:br>
              <a:rPr lang="pl-PL" sz="2000" dirty="0"/>
            </a:br>
            <a:r>
              <a:rPr lang="pl-PL" sz="2000" dirty="0"/>
              <a:t>- fotograficzna,</a:t>
            </a:r>
            <a:br>
              <a:rPr lang="pl-PL" sz="2000" dirty="0"/>
            </a:br>
            <a:r>
              <a:rPr lang="pl-PL" sz="2000" dirty="0"/>
              <a:t>- strzelectwa sportowego,</a:t>
            </a:r>
            <a:br>
              <a:rPr lang="pl-PL" sz="2000" dirty="0"/>
            </a:br>
            <a:r>
              <a:rPr lang="pl-PL" sz="2000" dirty="0"/>
              <a:t>- tańca,</a:t>
            </a:r>
            <a:br>
              <a:rPr lang="pl-PL" sz="2000" dirty="0"/>
            </a:br>
            <a:r>
              <a:rPr lang="pl-PL" sz="2000" dirty="0"/>
              <a:t>- grafiki komputerowej,</a:t>
            </a:r>
            <a:br>
              <a:rPr lang="pl-PL" sz="2000" dirty="0"/>
            </a:br>
            <a:r>
              <a:rPr lang="pl-PL" sz="2000" dirty="0"/>
              <a:t>- muzykoterapii.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7997" y="2204864"/>
            <a:ext cx="8229600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C85089E-D78F-41C2-B94C-FF0A5ABC8915}"/>
              </a:ext>
            </a:extLst>
          </p:cNvPr>
          <p:cNvSpPr txBox="1"/>
          <p:nvPr/>
        </p:nvSpPr>
        <p:spPr>
          <a:xfrm>
            <a:off x="1547664" y="1556792"/>
            <a:ext cx="61206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dirty="0"/>
              <a:t>Powiatowy Młodzieżowy Dom Kultury w Trzebini – grupy zajęciowe: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376808317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0024" y="1700808"/>
            <a:ext cx="7435957" cy="4680520"/>
          </a:xfrm>
        </p:spPr>
        <p:txBody>
          <a:bodyPr>
            <a:normAutofit fontScale="90000"/>
          </a:bodyPr>
          <a:lstStyle/>
          <a:p>
            <a:pPr algn="l"/>
            <a:br>
              <a:rPr lang="pl-PL" sz="3500" b="1" dirty="0"/>
            </a:br>
            <a:br>
              <a:rPr lang="pl-PL" sz="3500" b="1" dirty="0"/>
            </a:br>
            <a:r>
              <a:rPr lang="pl-PL" sz="2000" dirty="0"/>
              <a:t>- technik administracji,</a:t>
            </a:r>
            <a:br>
              <a:rPr lang="pl-PL" sz="2000" dirty="0"/>
            </a:br>
            <a:r>
              <a:rPr lang="pl-PL" sz="2000" dirty="0"/>
              <a:t>- technik rachunkowości,</a:t>
            </a:r>
            <a:br>
              <a:rPr lang="pl-PL" sz="2000" dirty="0"/>
            </a:br>
            <a:r>
              <a:rPr lang="pl-PL" sz="2000" dirty="0"/>
              <a:t>- technik informatyk,</a:t>
            </a:r>
            <a:br>
              <a:rPr lang="pl-PL" sz="2000" dirty="0"/>
            </a:br>
            <a:r>
              <a:rPr lang="pl-PL" sz="2000" dirty="0"/>
              <a:t>- technik usług kosmetycznych,</a:t>
            </a:r>
            <a:br>
              <a:rPr lang="pl-PL" sz="2000" dirty="0"/>
            </a:br>
            <a:r>
              <a:rPr lang="pl-PL" sz="2000" dirty="0"/>
              <a:t>- technik masażysta,</a:t>
            </a:r>
            <a:br>
              <a:rPr lang="pl-PL" sz="2000" dirty="0"/>
            </a:br>
            <a:r>
              <a:rPr lang="pl-PL" sz="2000" dirty="0"/>
              <a:t>- fryzjer,</a:t>
            </a:r>
            <a:br>
              <a:rPr lang="pl-PL" sz="2000" dirty="0"/>
            </a:br>
            <a:r>
              <a:rPr lang="pl-PL" sz="2000" dirty="0"/>
              <a:t>- kucharz,</a:t>
            </a:r>
            <a:br>
              <a:rPr lang="pl-PL" sz="2000" dirty="0"/>
            </a:br>
            <a:r>
              <a:rPr lang="pl-PL" sz="2000" dirty="0"/>
              <a:t>- florysta,</a:t>
            </a:r>
            <a:br>
              <a:rPr lang="pl-PL" sz="2000" dirty="0"/>
            </a:br>
            <a:r>
              <a:rPr lang="pl-PL" sz="2000" dirty="0"/>
              <a:t>- asystent osoby niepełnosprawnej,</a:t>
            </a:r>
            <a:br>
              <a:rPr lang="pl-PL" sz="2000" dirty="0"/>
            </a:br>
            <a:r>
              <a:rPr lang="pl-PL" sz="2000" dirty="0"/>
              <a:t>- opiekun medyczny,</a:t>
            </a:r>
            <a:br>
              <a:rPr lang="pl-PL" sz="2000" dirty="0"/>
            </a:br>
            <a:r>
              <a:rPr lang="pl-PL" sz="2000" dirty="0"/>
              <a:t>- technik sterylizacji medycznej,</a:t>
            </a:r>
            <a:br>
              <a:rPr lang="pl-PL" sz="2000" dirty="0"/>
            </a:br>
            <a:r>
              <a:rPr lang="pl-PL" sz="2000" dirty="0"/>
              <a:t>- terapeuta zajęciowy.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7997" y="2204864"/>
            <a:ext cx="8229600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C85089E-D78F-41C2-B94C-FF0A5ABC8915}"/>
              </a:ext>
            </a:extLst>
          </p:cNvPr>
          <p:cNvSpPr txBox="1"/>
          <p:nvPr/>
        </p:nvSpPr>
        <p:spPr>
          <a:xfrm>
            <a:off x="1592457" y="1214172"/>
            <a:ext cx="61206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dirty="0"/>
              <a:t>Powiatowe Centrum Kształcenia Ustawicznego w Chrzanowie – kierunki kształcenia: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57373991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2437" y="394222"/>
            <a:ext cx="6480720" cy="2160240"/>
          </a:xfrm>
        </p:spPr>
        <p:txBody>
          <a:bodyPr>
            <a:normAutofit/>
          </a:bodyPr>
          <a:lstStyle/>
          <a:p>
            <a:r>
              <a:rPr lang="pl-PL" sz="2800" b="1" dirty="0"/>
              <a:t>Nowe kierunki kształcenia </a:t>
            </a:r>
            <a:br>
              <a:rPr lang="pl-PL" sz="2800" b="1" dirty="0"/>
            </a:br>
            <a:r>
              <a:rPr lang="pl-PL" sz="2800" b="1" dirty="0"/>
              <a:t>w roku szkolnym 2022/23</a:t>
            </a:r>
            <a:endParaRPr lang="pl-PL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7997" y="2204864"/>
            <a:ext cx="8229600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pl-PL" sz="2400" b="1" dirty="0"/>
              <a:t>Klasa sportowa </a:t>
            </a:r>
            <a:r>
              <a:rPr lang="pl-PL" sz="2400" dirty="0"/>
              <a:t>– II LO w Chrzanowie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b="1" dirty="0"/>
              <a:t>Oddział sportowy w technikum w zawodach technik logistyk i technik elektronik</a:t>
            </a:r>
            <a:r>
              <a:rPr lang="pl-PL" sz="2400" dirty="0"/>
              <a:t> – Zespół Szkół w Libiążu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b="1" dirty="0"/>
              <a:t>Służba celna</a:t>
            </a:r>
            <a:r>
              <a:rPr lang="pl-PL" sz="2400" dirty="0"/>
              <a:t>, </a:t>
            </a:r>
            <a:r>
              <a:rPr lang="pl-PL" sz="2400" b="1" dirty="0"/>
              <a:t>kontrola jakości żywności i żywienia</a:t>
            </a:r>
            <a:r>
              <a:rPr lang="pl-PL" sz="2400" dirty="0"/>
              <a:t>, </a:t>
            </a:r>
            <a:r>
              <a:rPr lang="pl-PL" sz="2400" b="1" dirty="0"/>
              <a:t>mundurowe służby operacyjne</a:t>
            </a:r>
            <a:r>
              <a:rPr lang="pl-PL" sz="2400" dirty="0"/>
              <a:t>, </a:t>
            </a:r>
            <a:r>
              <a:rPr lang="pl-PL" sz="2400" b="1" dirty="0"/>
              <a:t>kosmetologia i produkty kosmetyczne</a:t>
            </a:r>
            <a:r>
              <a:rPr lang="pl-PL" sz="2400" dirty="0"/>
              <a:t> – Zespół Szkół </a:t>
            </a:r>
            <a:r>
              <a:rPr lang="pl-PL" sz="2400" dirty="0" err="1"/>
              <a:t>Ekonomiczno</a:t>
            </a:r>
            <a:r>
              <a:rPr lang="pl-PL" sz="2400" dirty="0"/>
              <a:t> – Chemicznych </a:t>
            </a:r>
            <a:br>
              <a:rPr lang="pl-PL" sz="2400" dirty="0"/>
            </a:br>
            <a:r>
              <a:rPr lang="pl-PL" sz="2400" dirty="0"/>
              <a:t>w Trzebini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b="1" dirty="0"/>
              <a:t>Technik technologii żywności – innowacja </a:t>
            </a:r>
            <a:r>
              <a:rPr lang="pl-PL" sz="2400" b="1" dirty="0" err="1"/>
              <a:t>sugarcraft</a:t>
            </a:r>
            <a:r>
              <a:rPr lang="pl-PL" sz="2400" b="1" dirty="0"/>
              <a:t> </a:t>
            </a:r>
            <a:r>
              <a:rPr lang="pl-PL" sz="2400" dirty="0"/>
              <a:t>– Zespół Szkół </a:t>
            </a:r>
            <a:r>
              <a:rPr lang="pl-PL" sz="2400" dirty="0" err="1"/>
              <a:t>Techniczno</a:t>
            </a:r>
            <a:r>
              <a:rPr lang="pl-PL" sz="2400" dirty="0"/>
              <a:t> – Usługowych w Trzebini</a:t>
            </a:r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marL="609600" indent="-609600">
              <a:lnSpc>
                <a:spcPct val="90000"/>
              </a:lnSpc>
            </a:pP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7723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212763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br>
              <a:rPr lang="pl-PL" b="1" dirty="0"/>
            </a:b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20080" cy="853654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ED8DC3B3-C139-401B-9F80-4E62152FE20E}"/>
              </a:ext>
            </a:extLst>
          </p:cNvPr>
          <p:cNvSpPr txBox="1">
            <a:spLocks/>
          </p:cNvSpPr>
          <p:nvPr/>
        </p:nvSpPr>
        <p:spPr>
          <a:xfrm>
            <a:off x="791580" y="2204864"/>
            <a:ext cx="7560840" cy="33422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500" b="1" dirty="0"/>
              <a:t>Koszt remontów i inwestycji infrastruktury sportowo – edukacyjnej w ciągu ostatnich 3 lat wyniósł </a:t>
            </a:r>
          </a:p>
          <a:p>
            <a:r>
              <a:rPr lang="pl-PL" sz="3500" b="1" dirty="0"/>
              <a:t>prawie 2 mln zł</a:t>
            </a:r>
            <a:endParaRPr lang="pl-PL" sz="35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C761AF-5A65-4605-854E-61E70C4C48B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23255"/>
            <a:ext cx="8229600" cy="47629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endParaRPr lang="pl-PL" sz="18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1800" dirty="0"/>
          </a:p>
          <a:p>
            <a:pPr marL="609600" indent="-609600">
              <a:lnSpc>
                <a:spcPct val="90000"/>
              </a:lnSpc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44074789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1572</TotalTime>
  <Words>788</Words>
  <Application>Microsoft Office PowerPoint</Application>
  <PresentationFormat>Pokaz na ekranie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Monotype Corsiva</vt:lpstr>
      <vt:lpstr>Motyw pakietu Office</vt:lpstr>
      <vt:lpstr> Dobra szkoła blisko Ciebie </vt:lpstr>
      <vt:lpstr>  Szkoły i Placówki prowadzone  przez Powiat Chrzanowski </vt:lpstr>
      <vt:lpstr>Prezentacja programu PowerPoint</vt:lpstr>
      <vt:lpstr>Szkoły prowadzone przez Powiat Chrzanowski oferują uczniom  szkół podstawowych ponad 70 kierunków kształcenia</vt:lpstr>
      <vt:lpstr>  - piłki siatkowej dziewcząt, - piłki ręcznej chłopców, - akrobatyki.</vt:lpstr>
      <vt:lpstr>  - muzyczna, - plastyczna, - rękodzieła artystycznego, - teatralna, - fotograficzna, - strzelectwa sportowego, - tańca, - grafiki komputerowej, - muzykoterapii.</vt:lpstr>
      <vt:lpstr>  - technik administracji, - technik rachunkowości, - technik informatyk, - technik usług kosmetycznych, - technik masażysta, - fryzjer, - kucharz, - florysta, - asystent osoby niepełnosprawnej, - opiekun medyczny, - technik sterylizacji medycznej, - terapeuta zajęciowy.</vt:lpstr>
      <vt:lpstr>Nowe kierunki kształcenia  w roku szkolnym 2022/23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stanie realizacji zadań oświatowych w Powiecie Chrzanowskim za rok szkolny 2011/2012I</dc:title>
  <dc:creator>EWA SZYDŁOWSKA-KORYCZAN</dc:creator>
  <cp:lastModifiedBy>Biuro Rady</cp:lastModifiedBy>
  <cp:revision>238</cp:revision>
  <cp:lastPrinted>2022-03-28T11:31:43Z</cp:lastPrinted>
  <dcterms:created xsi:type="dcterms:W3CDTF">2015-09-11T08:45:30Z</dcterms:created>
  <dcterms:modified xsi:type="dcterms:W3CDTF">2022-03-29T12:45:31Z</dcterms:modified>
</cp:coreProperties>
</file>